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8"/>
  </p:notesMasterIdLst>
  <p:sldIdLst>
    <p:sldId id="278" r:id="rId2"/>
    <p:sldId id="299" r:id="rId3"/>
    <p:sldId id="313" r:id="rId4"/>
    <p:sldId id="314" r:id="rId5"/>
    <p:sldId id="311" r:id="rId6"/>
    <p:sldId id="279" r:id="rId7"/>
  </p:sldIdLst>
  <p:sldSz cx="12192000" cy="6858000"/>
  <p:notesSz cx="6858000" cy="9144000"/>
  <p:embeddedFontLst>
    <p:embeddedFont>
      <p:font typeface="思源黑体 CN Bold" panose="02010600030101010101" charset="-122"/>
      <p:bold r:id="rId9"/>
    </p:embeddedFont>
    <p:embeddedFont>
      <p:font typeface="思源黑体 CN Regular" panose="02010600030101010101" charset="-122"/>
      <p:regular r:id="rId10"/>
    </p:embeddedFont>
    <p:embeddedFont>
      <p:font typeface="Consolas" panose="020B0609020204030204" pitchFamily="49" charset="0"/>
      <p:regular r:id="rId11"/>
      <p:bold r:id="rId12"/>
      <p:italic r:id="rId13"/>
      <p:boldItalic r:id="rId14"/>
    </p:embeddedFont>
    <p:embeddedFont>
      <p:font typeface="微软雅黑" panose="020B0503020204020204" pitchFamily="34" charset="-122"/>
      <p:regular r:id="rId15"/>
      <p:bold r:id="rId16"/>
    </p:embeddedFont>
  </p:embeddedFontLst>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4EE"/>
    <a:srgbClr val="32416B"/>
    <a:srgbClr val="CBBD9F"/>
    <a:srgbClr val="CED4E8"/>
    <a:srgbClr val="DEAD34"/>
    <a:srgbClr val="675837"/>
    <a:srgbClr val="E6DFD0"/>
    <a:srgbClr val="B3BDDB"/>
    <a:srgbClr val="F0F0F0"/>
    <a:srgbClr val="C2B2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349" autoAdjust="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Regular" panose="020B0500000000000000" pitchFamily="34" charset="-122"/>
                <a:ea typeface="思源黑体 CN Regular" panose="020B0500000000000000" pitchFamily="34" charset="-122"/>
              </a:defRPr>
            </a:lvl1pPr>
          </a:lstStyle>
          <a:p>
            <a:fld id="{29DEC4DA-1C63-417A-A331-FED39B44F766}" type="datetimeFigureOut">
              <a:rPr lang="zh-CN" altLang="en-US" smtClean="0"/>
              <a:t>2022/7/4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Regular" panose="020B0500000000000000" pitchFamily="34" charset="-122"/>
                <a:ea typeface="思源黑体 CN Regular" panose="020B0500000000000000" pitchFamily="34" charset="-122"/>
              </a:defRPr>
            </a:lvl1pPr>
          </a:lstStyle>
          <a:p>
            <a:fld id="{352C16F8-742F-4997-A995-71D6EB2E3B59}"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1pPr>
    <a:lvl2pPr marL="4572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2pPr>
    <a:lvl3pPr marL="9144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3pPr>
    <a:lvl4pPr marL="13716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4pPr>
    <a:lvl5pPr marL="18288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老师好，我们是第九组，我是组长贺思超，组员有陈杰、韩熔和谢世超。我们答辩的题目是基于往年气象数据，使用随机森林模型预测未来天气状况。</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首先是研究内容，在</a:t>
            </a:r>
            <a:r>
              <a:rPr lang="en-US" altLang="zh-CN" dirty="0"/>
              <a:t>《</a:t>
            </a:r>
            <a:r>
              <a:rPr lang="zh-CN" altLang="en-US" dirty="0"/>
              <a:t>近百年中国地表气温变化趋势在分析</a:t>
            </a:r>
            <a:r>
              <a:rPr lang="en-US" altLang="zh-CN" dirty="0"/>
              <a:t>》</a:t>
            </a:r>
            <a:r>
              <a:rPr lang="zh-CN" altLang="en-US" dirty="0"/>
              <a:t>这篇论文提到，新的全国平均气温序列与以往的研究结果比较给出了更高的增温趋势估计值。所以在此点的基础上，我们就选取往前一年数据作为数据集，由平均气温、最高气温、最低气温、降雨量、气压、风向、风速等特征值对后</a:t>
            </a:r>
            <a:r>
              <a:rPr lang="en-US" altLang="zh-CN" dirty="0"/>
              <a:t>6</a:t>
            </a:r>
            <a:r>
              <a:rPr lang="zh-CN" altLang="en-US" dirty="0"/>
              <a:t>天每天的天气情况进行预测。我们是从</a:t>
            </a:r>
            <a:r>
              <a:rPr lang="en-US" altLang="zh-CN" dirty="0"/>
              <a:t>meteomanz.com</a:t>
            </a:r>
            <a:r>
              <a:rPr lang="zh-CN" altLang="en-US" dirty="0"/>
              <a:t>爬取数据存储为</a:t>
            </a:r>
            <a:r>
              <a:rPr lang="en-US" altLang="zh-CN" dirty="0"/>
              <a:t>CSV</a:t>
            </a:r>
            <a:r>
              <a:rPr lang="zh-CN" altLang="en-US" dirty="0"/>
              <a:t>文件，完成预处理，接着用</a:t>
            </a:r>
            <a:r>
              <a:rPr lang="en-US" altLang="zh-CN" dirty="0" err="1"/>
              <a:t>Sklearn</a:t>
            </a:r>
            <a:r>
              <a:rPr lang="zh-CN" altLang="en-US" dirty="0"/>
              <a:t>框架进行随机森林模型建模预测。</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接着是技术方案，首先爬取数据、写入</a:t>
            </a:r>
            <a:r>
              <a:rPr lang="en-US" altLang="zh-CN" dirty="0"/>
              <a:t>csv</a:t>
            </a:r>
            <a:r>
              <a:rPr lang="zh-CN" altLang="en-US" dirty="0"/>
              <a:t>、数据预处理、接着构建随机森林训练模型，最后进行天气预测的推理部分。主要技术难点有网页数据的获取、清洗，以及闰年的处理和脏数据的处理。我们是使用</a:t>
            </a:r>
            <a:r>
              <a:rPr lang="en-US" altLang="zh-CN" dirty="0" err="1"/>
              <a:t>BeautifulSoup</a:t>
            </a:r>
            <a:r>
              <a:rPr lang="zh-CN" altLang="en-US" dirty="0"/>
              <a:t>库来获取网页数据，然后解析网页、清洗并提取关键数据。在闰年处理中，我们自己做了一个算法来进行处理，在脏数据和空数据时，计算均值来进行补充。</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3</a:t>
            </a:fld>
            <a:endParaRPr lang="zh-CN" altLang="en-US"/>
          </a:p>
        </p:txBody>
      </p:sp>
    </p:spTree>
    <p:extLst>
      <p:ext uri="{BB962C8B-B14F-4D97-AF65-F5344CB8AC3E}">
        <p14:creationId xmlns:p14="http://schemas.microsoft.com/office/powerpoint/2010/main" val="558782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接着是技术方案，首先爬取数据、写入</a:t>
            </a:r>
            <a:r>
              <a:rPr lang="en-US" altLang="zh-CN" dirty="0"/>
              <a:t>csv</a:t>
            </a:r>
            <a:r>
              <a:rPr lang="zh-CN" altLang="en-US" dirty="0"/>
              <a:t>、数据预处理、接着构建随机森林训练模型，最后进行天气预测的推理部分。主要技术难点有网页数据的获取、清洗，以及闰年的处理和脏数据的处理。我们是使用</a:t>
            </a:r>
            <a:r>
              <a:rPr lang="en-US" altLang="zh-CN" dirty="0" err="1"/>
              <a:t>BeautifulSoup</a:t>
            </a:r>
            <a:r>
              <a:rPr lang="zh-CN" altLang="en-US" dirty="0"/>
              <a:t>库来获取网页数据，然后解析网页、清洗并提取关键数据。在闰年处理中，我们自己做了一个算法来进行处理，在脏数据和空数据时，计算均值来进行补充。</a:t>
            </a:r>
          </a:p>
        </p:txBody>
      </p:sp>
      <p:sp>
        <p:nvSpPr>
          <p:cNvPr id="4" name="灯片编号占位符 3"/>
          <p:cNvSpPr>
            <a:spLocks noGrp="1"/>
          </p:cNvSpPr>
          <p:nvPr>
            <p:ph type="sldNum" sz="quarter" idx="5"/>
          </p:nvPr>
        </p:nvSpPr>
        <p:spPr/>
        <p:txBody>
          <a:bodyPr/>
          <a:lstStyle/>
          <a:p>
            <a:fld id="{352C16F8-742F-4997-A995-71D6EB2E3B59}" type="slidenum">
              <a:rPr lang="zh-CN" altLang="en-US" smtClean="0"/>
              <a:t>4</a:t>
            </a:fld>
            <a:endParaRPr lang="zh-CN" altLang="en-US"/>
          </a:p>
        </p:txBody>
      </p:sp>
    </p:spTree>
    <p:extLst>
      <p:ext uri="{BB962C8B-B14F-4D97-AF65-F5344CB8AC3E}">
        <p14:creationId xmlns:p14="http://schemas.microsoft.com/office/powerpoint/2010/main" val="1024189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dirty="0">
              <a:solidFill>
                <a:schemeClr val="tx1">
                  <a:lumMod val="85000"/>
                  <a:lumOff val="15000"/>
                </a:schemeClr>
              </a:solidFill>
              <a:ea typeface="思源黑体 CN Regular" panose="020B0500000000000000" pitchFamily="34" charset="-122"/>
            </a:endParaRPr>
          </a:p>
        </p:txBody>
      </p:sp>
      <p:sp>
        <p:nvSpPr>
          <p:cNvPr id="4" name="灯片编号占位符 3"/>
          <p:cNvSpPr>
            <a:spLocks noGrp="1"/>
          </p:cNvSpPr>
          <p:nvPr>
            <p:ph type="sldNum" sz="quarter" idx="5"/>
          </p:nvPr>
        </p:nvSpPr>
        <p:spPr/>
        <p:txBody>
          <a:bodyPr/>
          <a:lstStyle/>
          <a:p>
            <a:fld id="{352C16F8-742F-4997-A995-71D6EB2E3B59}" type="slidenum">
              <a:rPr lang="zh-CN" altLang="en-US" smtClean="0"/>
              <a:t>5</a:t>
            </a:fld>
            <a:endParaRPr lang="zh-CN" altLang="en-US"/>
          </a:p>
        </p:txBody>
      </p:sp>
    </p:spTree>
    <p:extLst>
      <p:ext uri="{BB962C8B-B14F-4D97-AF65-F5344CB8AC3E}">
        <p14:creationId xmlns:p14="http://schemas.microsoft.com/office/powerpoint/2010/main" val="2750431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438AC3F-8F53-4E3C-B683-F148C529E5F7}" type="datetimeFigureOut">
              <a:rPr lang="zh-CN" altLang="en-US" smtClean="0"/>
              <a:t>2022/7/4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BA1597-B1AC-4962-B288-8544598C9D8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ea typeface="思源黑体 CN Regular" panose="020B0500000000000000" pitchFamily="34" charset="-122"/>
              </a:defRPr>
            </a:lvl1pPr>
          </a:lstStyle>
          <a:p>
            <a:fld id="{9438AC3F-8F53-4E3C-B683-F148C529E5F7}" type="datetimeFigureOut">
              <a:rPr lang="zh-CN" altLang="en-US" smtClean="0"/>
              <a:t>2022/7/4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ea typeface="思源黑体 CN Regular" panose="020B0500000000000000"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ea typeface="思源黑体 CN Regular" panose="020B0500000000000000" pitchFamily="34" charset="-122"/>
              </a:defRPr>
            </a:lvl1pPr>
          </a:lstStyle>
          <a:p>
            <a:fld id="{A7BA1597-B1AC-4962-B288-8544598C9D8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思源黑体 CN Regular" panose="020B0500000000000000" pitchFamily="34" charset="-122"/>
          <a:ea typeface="思源黑体 CN Bold" panose="020B0800000000000000"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思源黑体 CN Regular" panose="020B0500000000000000"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思源黑体 CN Regular" panose="020B0500000000000000"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思源黑体 CN Regular" panose="020B0500000000000000"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思源黑体 CN Regular" panose="020B0500000000000000"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思源黑体 CN Regular" panose="020B0500000000000000"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
            <a:ext cx="12192000" cy="5655459"/>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grpSp>
        <p:nvGrpSpPr>
          <p:cNvPr id="24" name="组合 23"/>
          <p:cNvGrpSpPr/>
          <p:nvPr/>
        </p:nvGrpSpPr>
        <p:grpSpPr>
          <a:xfrm>
            <a:off x="9083276" y="6014526"/>
            <a:ext cx="2120900" cy="484406"/>
            <a:chOff x="7328529" y="6014526"/>
            <a:chExt cx="2120900" cy="484406"/>
          </a:xfrm>
        </p:grpSpPr>
        <p:sp>
          <p:nvSpPr>
            <p:cNvPr id="9" name="矩形: 圆角 8"/>
            <p:cNvSpPr/>
            <p:nvPr/>
          </p:nvSpPr>
          <p:spPr>
            <a:xfrm>
              <a:off x="7328529" y="6014526"/>
              <a:ext cx="2120900" cy="484406"/>
            </a:xfrm>
            <a:prstGeom prst="roundRect">
              <a:avLst>
                <a:gd name="adj" fmla="val 50000"/>
              </a:avLst>
            </a:prstGeom>
            <a:solidFill>
              <a:srgbClr val="CBBD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0" name="文本框 9"/>
            <p:cNvSpPr txBox="1"/>
            <p:nvPr/>
          </p:nvSpPr>
          <p:spPr>
            <a:xfrm>
              <a:off x="7488734" y="6072063"/>
              <a:ext cx="1800493" cy="369332"/>
            </a:xfrm>
            <a:prstGeom prst="rect">
              <a:avLst/>
            </a:prstGeom>
            <a:noFill/>
          </p:spPr>
          <p:txBody>
            <a:bodyPr wrap="none" rtlCol="0">
              <a:spAutoFit/>
            </a:bodyPr>
            <a:lstStyle/>
            <a:p>
              <a:pPr algn="ctr"/>
              <a:r>
                <a:rPr lang="zh-CN" altLang="en-US" dirty="0">
                  <a:solidFill>
                    <a:srgbClr val="32416B"/>
                  </a:solidFill>
                  <a:ea typeface="思源黑体 CN Regular" panose="020B0500000000000000" pitchFamily="34" charset="-122"/>
                </a:rPr>
                <a:t>主讲人：解世超</a:t>
              </a:r>
            </a:p>
          </p:txBody>
        </p:sp>
      </p:grpSp>
      <p:sp>
        <p:nvSpPr>
          <p:cNvPr id="3" name="文本框 2"/>
          <p:cNvSpPr txBox="1"/>
          <p:nvPr/>
        </p:nvSpPr>
        <p:spPr>
          <a:xfrm>
            <a:off x="824841" y="5797033"/>
            <a:ext cx="2954655" cy="923330"/>
          </a:xfrm>
          <a:prstGeom prst="rect">
            <a:avLst/>
          </a:prstGeom>
          <a:noFill/>
        </p:spPr>
        <p:txBody>
          <a:bodyPr wrap="none" rtlCol="0">
            <a:spAutoFit/>
          </a:bodyPr>
          <a:lstStyle/>
          <a:p>
            <a:r>
              <a:rPr lang="zh-CN" altLang="en-US" sz="5400" dirty="0">
                <a:ln>
                  <a:solidFill>
                    <a:srgbClr val="32416B"/>
                  </a:solidFill>
                </a:ln>
                <a:solidFill>
                  <a:schemeClr val="accent1">
                    <a:lumMod val="75000"/>
                  </a:schemeClr>
                </a:solidFill>
                <a:latin typeface="思源黑体 CN Bold" panose="020B0800000000000000" pitchFamily="34" charset="-122"/>
                <a:ea typeface="思源黑体 CN Bold" panose="020B0800000000000000" pitchFamily="34" charset="-122"/>
              </a:rPr>
              <a:t>国寄纵队</a:t>
            </a:r>
          </a:p>
        </p:txBody>
      </p:sp>
      <p:pic>
        <p:nvPicPr>
          <p:cNvPr id="16" name="Picture 2"/>
          <p:cNvPicPr>
            <a:picLocks noChangeAspect="1" noChangeArrowheads="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flipV="1">
            <a:off x="5244518" y="-3"/>
            <a:ext cx="6947482" cy="4787903"/>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p:cNvSpPr txBox="1"/>
          <p:nvPr/>
        </p:nvSpPr>
        <p:spPr>
          <a:xfrm>
            <a:off x="922496" y="877643"/>
            <a:ext cx="8644044" cy="1569660"/>
          </a:xfrm>
          <a:prstGeom prst="rect">
            <a:avLst/>
          </a:prstGeom>
          <a:noFill/>
        </p:spPr>
        <p:txBody>
          <a:bodyPr wrap="square" rtlCol="0">
            <a:spAutoFit/>
          </a:bodyPr>
          <a:lstStyle/>
          <a:p>
            <a:r>
              <a:rPr lang="zh-CN" altLang="en-US" sz="4800" b="0" dirty="0">
                <a:effectLst/>
                <a:latin typeface="Consolas" panose="020B0609020204030204" pitchFamily="49" charset="0"/>
              </a:rPr>
              <a:t>基于往年的航班和天气状况对航班延迟信息的预测</a:t>
            </a:r>
          </a:p>
        </p:txBody>
      </p:sp>
      <p:cxnSp>
        <p:nvCxnSpPr>
          <p:cNvPr id="22" name="直接连接符 21"/>
          <p:cNvCxnSpPr/>
          <p:nvPr/>
        </p:nvCxnSpPr>
        <p:spPr>
          <a:xfrm>
            <a:off x="1005983" y="2550393"/>
            <a:ext cx="3584575" cy="0"/>
          </a:xfrm>
          <a:prstGeom prst="line">
            <a:avLst/>
          </a:prstGeom>
          <a:ln w="19050">
            <a:solidFill>
              <a:srgbClr val="CBBD9F"/>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922496" y="2756574"/>
            <a:ext cx="4570482" cy="1200329"/>
          </a:xfrm>
          <a:prstGeom prst="rect">
            <a:avLst/>
          </a:prstGeom>
          <a:noFill/>
        </p:spPr>
        <p:txBody>
          <a:bodyPr wrap="none" rtlCol="0">
            <a:spAutoFit/>
          </a:bodyPr>
          <a:lstStyle/>
          <a:p>
            <a:pPr algn="l"/>
            <a:r>
              <a:rPr lang="zh-CN" altLang="en-US" dirty="0">
                <a:solidFill>
                  <a:srgbClr val="CBBD9F"/>
                </a:solidFill>
                <a:ea typeface="思源黑体 CN Regular" panose="020B0500000000000000" pitchFamily="34" charset="-122"/>
              </a:rPr>
              <a:t>第</a:t>
            </a:r>
            <a:r>
              <a:rPr lang="en-US" altLang="zh-CN" dirty="0">
                <a:solidFill>
                  <a:srgbClr val="CBBD9F"/>
                </a:solidFill>
                <a:ea typeface="思源黑体 CN Regular" panose="020B0500000000000000" pitchFamily="34" charset="-122"/>
              </a:rPr>
              <a:t>2</a:t>
            </a:r>
            <a:r>
              <a:rPr lang="zh-CN" dirty="0">
                <a:solidFill>
                  <a:srgbClr val="CBBD9F"/>
                </a:solidFill>
                <a:ea typeface="思源黑体 CN Regular" panose="020B0500000000000000" pitchFamily="34" charset="-122"/>
                <a:sym typeface="+mn-ea"/>
              </a:rPr>
              <a:t>组</a:t>
            </a:r>
            <a:endParaRPr lang="zh-CN" dirty="0">
              <a:solidFill>
                <a:srgbClr val="CBBD9F"/>
              </a:solidFill>
              <a:ea typeface="思源黑体 CN Regular" panose="020B0500000000000000" pitchFamily="34" charset="-122"/>
            </a:endParaRPr>
          </a:p>
          <a:p>
            <a:pPr algn="l"/>
            <a:r>
              <a:rPr lang="zh-CN" dirty="0">
                <a:solidFill>
                  <a:srgbClr val="CBBD9F"/>
                </a:solidFill>
                <a:ea typeface="思源黑体 CN Regular" panose="020B0500000000000000" pitchFamily="34" charset="-122"/>
                <a:sym typeface="+mn-ea"/>
              </a:rPr>
              <a:t>组</a:t>
            </a:r>
            <a:r>
              <a:rPr lang="zh-CN" altLang="en-US" dirty="0">
                <a:solidFill>
                  <a:srgbClr val="CBBD9F"/>
                </a:solidFill>
                <a:ea typeface="思源黑体 CN Regular" panose="020B0500000000000000" pitchFamily="34" charset="-122"/>
                <a:sym typeface="+mn-ea"/>
              </a:rPr>
              <a:t>长</a:t>
            </a:r>
            <a:r>
              <a:rPr lang="zh-CN" dirty="0">
                <a:solidFill>
                  <a:srgbClr val="CBBD9F"/>
                </a:solidFill>
                <a:ea typeface="思源黑体 CN Regular" panose="020B0500000000000000" pitchFamily="34" charset="-122"/>
                <a:sym typeface="+mn-ea"/>
              </a:rPr>
              <a:t>：</a:t>
            </a:r>
            <a:r>
              <a:rPr lang="zh-CN" altLang="en-US" dirty="0">
                <a:solidFill>
                  <a:schemeClr val="bg2"/>
                </a:solidFill>
                <a:ea typeface="思源黑体 CN Regular" panose="020B0500000000000000" pitchFamily="34" charset="-122"/>
                <a:sym typeface="+mn-ea"/>
              </a:rPr>
              <a:t>解世超</a:t>
            </a:r>
            <a:endParaRPr lang="en-US" altLang="zh-CN" dirty="0">
              <a:solidFill>
                <a:schemeClr val="bg2"/>
              </a:solidFill>
              <a:ea typeface="思源黑体 CN Regular" panose="020B0500000000000000" pitchFamily="34" charset="-122"/>
              <a:sym typeface="+mn-ea"/>
            </a:endParaRPr>
          </a:p>
          <a:p>
            <a:r>
              <a:rPr lang="zh-CN" altLang="en-US" dirty="0">
                <a:solidFill>
                  <a:srgbClr val="CBBD9F"/>
                </a:solidFill>
                <a:ea typeface="思源黑体 CN Regular" panose="020B0500000000000000" pitchFamily="34" charset="-122"/>
                <a:sym typeface="+mn-ea"/>
              </a:rPr>
              <a:t>组员：</a:t>
            </a:r>
            <a:r>
              <a:rPr lang="zh-CN" altLang="en-US" b="0" dirty="0">
                <a:solidFill>
                  <a:schemeClr val="bg2"/>
                </a:solidFill>
                <a:effectLst/>
                <a:latin typeface="Consolas" panose="020B0609020204030204" pitchFamily="49" charset="0"/>
              </a:rPr>
              <a:t>陈泽锋、蒋涵、何毅、贺思超、江顺</a:t>
            </a:r>
          </a:p>
          <a:p>
            <a:pPr algn="l"/>
            <a:endParaRPr lang="zh-CN" altLang="en-US" dirty="0">
              <a:solidFill>
                <a:srgbClr val="657B83"/>
              </a:solidFill>
              <a:latin typeface="Consolas" panose="020B0609020204030204" pitchFamily="49" charset="0"/>
            </a:endParaRPr>
          </a:p>
        </p:txBody>
      </p:sp>
      <p:sp>
        <p:nvSpPr>
          <p:cNvPr id="13" name="文本框 12">
            <a:extLst>
              <a:ext uri="{FF2B5EF4-FFF2-40B4-BE49-F238E27FC236}">
                <a16:creationId xmlns:a16="http://schemas.microsoft.com/office/drawing/2014/main" id="{C877D593-007A-30B8-1CB3-D5F01EA234D7}"/>
              </a:ext>
            </a:extLst>
          </p:cNvPr>
          <p:cNvSpPr txBox="1"/>
          <p:nvPr/>
        </p:nvSpPr>
        <p:spPr>
          <a:xfrm>
            <a:off x="824841" y="4273057"/>
            <a:ext cx="8644044" cy="830997"/>
          </a:xfrm>
          <a:prstGeom prst="rect">
            <a:avLst/>
          </a:prstGeom>
          <a:noFill/>
        </p:spPr>
        <p:txBody>
          <a:bodyPr wrap="square" rtlCol="0">
            <a:spAutoFit/>
          </a:bodyPr>
          <a:lstStyle/>
          <a:p>
            <a:r>
              <a:rPr lang="zh-CN" altLang="en-US" sz="4800" b="0" dirty="0">
                <a:effectLst/>
                <a:latin typeface="Consolas" panose="020B0609020204030204" pitchFamily="49" charset="0"/>
              </a:rPr>
              <a:t>我们的口号：你要我怎么荔枝！</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40" name="文本框 39"/>
          <p:cNvSpPr txBox="1"/>
          <p:nvPr/>
        </p:nvSpPr>
        <p:spPr>
          <a:xfrm>
            <a:off x="428526" y="257082"/>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研究内容</a:t>
            </a:r>
          </a:p>
        </p:txBody>
      </p:sp>
      <p:sp>
        <p:nvSpPr>
          <p:cNvPr id="12" name="矩形 11"/>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5" name="文本框 14"/>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6" name="文本框 15"/>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7" name="文本框 16"/>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8" name="文本框 17"/>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9" name="矩形: 圆角 18"/>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矩形 19"/>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1" name="文本框 20"/>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4" name="文本框 23"/>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研究内容</a:t>
            </a:r>
          </a:p>
        </p:txBody>
      </p:sp>
      <p:sp>
        <p:nvSpPr>
          <p:cNvPr id="25" name="矩形: 圆角 24"/>
          <p:cNvSpPr/>
          <p:nvPr/>
        </p:nvSpPr>
        <p:spPr>
          <a:xfrm>
            <a:off x="594056"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6" name="文本框 25">
            <a:extLst>
              <a:ext uri="{FF2B5EF4-FFF2-40B4-BE49-F238E27FC236}">
                <a16:creationId xmlns:a16="http://schemas.microsoft.com/office/drawing/2014/main" id="{5A366540-3ACE-BB19-B895-56064144F98A}"/>
              </a:ext>
            </a:extLst>
          </p:cNvPr>
          <p:cNvSpPr txBox="1"/>
          <p:nvPr/>
        </p:nvSpPr>
        <p:spPr>
          <a:xfrm>
            <a:off x="285565" y="1394547"/>
            <a:ext cx="11620870" cy="3894208"/>
          </a:xfrm>
          <a:prstGeom prst="rect">
            <a:avLst/>
          </a:prstGeom>
          <a:noFill/>
        </p:spPr>
        <p:txBody>
          <a:bodyPr wrap="square">
            <a:spAutoFit/>
          </a:bodyPr>
          <a:lstStyle/>
          <a:p>
            <a:pPr indent="304800" algn="just">
              <a:lnSpc>
                <a:spcPct val="150000"/>
              </a:lnSpc>
            </a:pPr>
            <a:r>
              <a:rPr lang="zh-CN" altLang="en-US" sz="2800" kern="100" dirty="0">
                <a:effectLst/>
                <a:latin typeface="微软雅黑" panose="020B0503020204020204" pitchFamily="34" charset="-122"/>
                <a:ea typeface="微软雅黑" panose="020B0503020204020204" pitchFamily="34" charset="-122"/>
              </a:rPr>
              <a:t>航班的延误一直是一个令人</a:t>
            </a:r>
            <a:r>
              <a:rPr lang="zh-CN" altLang="en-US" sz="2800" kern="100" dirty="0">
                <a:latin typeface="微软雅黑" panose="020B0503020204020204" pitchFamily="34" charset="-122"/>
                <a:ea typeface="微软雅黑" panose="020B0503020204020204" pitchFamily="34" charset="-122"/>
              </a:rPr>
              <a:t>关心</a:t>
            </a:r>
            <a:r>
              <a:rPr lang="zh-CN" altLang="en-US" sz="2800" kern="100" dirty="0">
                <a:effectLst/>
                <a:latin typeface="微软雅黑" panose="020B0503020204020204" pitchFamily="34" charset="-122"/>
                <a:ea typeface="微软雅黑" panose="020B0503020204020204" pitchFamily="34" charset="-122"/>
              </a:rPr>
              <a:t>的话题，航班延误少到几分钟大到几小时甚至特殊情况下</a:t>
            </a:r>
            <a:r>
              <a:rPr lang="zh-CN" altLang="en-US" sz="2800" kern="100" dirty="0">
                <a:latin typeface="微软雅黑" panose="020B0503020204020204" pitchFamily="34" charset="-122"/>
                <a:ea typeface="微软雅黑" panose="020B0503020204020204" pitchFamily="34" charset="-122"/>
              </a:rPr>
              <a:t>跨天都是有可能的，由此我们有了创建航班延误信息的预测系统的想法。</a:t>
            </a:r>
            <a:endParaRPr lang="en-US" altLang="zh-CN" sz="2800" kern="100" dirty="0">
              <a:effectLst/>
              <a:latin typeface="微软雅黑" panose="020B0503020204020204" pitchFamily="34" charset="-122"/>
              <a:ea typeface="微软雅黑" panose="020B0503020204020204" pitchFamily="34" charset="-122"/>
            </a:endParaRPr>
          </a:p>
          <a:p>
            <a:pPr indent="304800" algn="just">
              <a:lnSpc>
                <a:spcPct val="150000"/>
              </a:lnSpc>
            </a:pPr>
            <a:r>
              <a:rPr lang="zh-CN" altLang="en-US" sz="2800" kern="100" dirty="0">
                <a:effectLst/>
                <a:latin typeface="微软雅黑" panose="020B0503020204020204" pitchFamily="34" charset="-122"/>
                <a:ea typeface="微软雅黑" panose="020B0503020204020204" pitchFamily="34" charset="-122"/>
              </a:rPr>
              <a:t>我们基于往年同时间的历史航班延误状况和天气信息进行当前选的时间段的航班信息和天气预测，由此综合得出对航班延误状况的预测和相关建议（如转机或者取消等待）。</a:t>
            </a:r>
            <a:endParaRPr lang="zh-CN" altLang="en-US" sz="2800" dirty="0">
              <a:latin typeface="微软雅黑" panose="020B0503020204020204" pitchFamily="34" charset="-122"/>
              <a:ea typeface="微软雅黑" panose="020B0503020204020204" pitchFamily="34" charset="-122"/>
            </a:endParaRPr>
          </a:p>
        </p:txBody>
      </p:sp>
      <p:sp>
        <p:nvSpPr>
          <p:cNvPr id="28" name="文本框 27">
            <a:extLst>
              <a:ext uri="{FF2B5EF4-FFF2-40B4-BE49-F238E27FC236}">
                <a16:creationId xmlns:a16="http://schemas.microsoft.com/office/drawing/2014/main" id="{DA4FAF41-9B61-83F4-08AC-09291CB36924}"/>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文本框 39"/>
          <p:cNvSpPr txBox="1"/>
          <p:nvPr/>
        </p:nvSpPr>
        <p:spPr>
          <a:xfrm>
            <a:off x="428526" y="257082"/>
            <a:ext cx="2031325" cy="646331"/>
          </a:xfrm>
          <a:prstGeom prst="rect">
            <a:avLst/>
          </a:prstGeom>
          <a:noFill/>
        </p:spPr>
        <p:txBody>
          <a:bodyPr wrap="non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设计方案</a:t>
            </a:r>
          </a:p>
        </p:txBody>
      </p:sp>
      <p:sp>
        <p:nvSpPr>
          <p:cNvPr id="26" name="矩形 25">
            <a:extLst>
              <a:ext uri="{FF2B5EF4-FFF2-40B4-BE49-F238E27FC236}">
                <a16:creationId xmlns:a16="http://schemas.microsoft.com/office/drawing/2014/main" id="{55453B9B-4861-C2F0-F561-06354ACCE581}"/>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7" name="矩形 26">
            <a:extLst>
              <a:ext uri="{FF2B5EF4-FFF2-40B4-BE49-F238E27FC236}">
                <a16:creationId xmlns:a16="http://schemas.microsoft.com/office/drawing/2014/main" id="{B88E58C6-B725-6937-2789-9BE2D35D041B}"/>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8" name="文本框 27">
            <a:extLst>
              <a:ext uri="{FF2B5EF4-FFF2-40B4-BE49-F238E27FC236}">
                <a16:creationId xmlns:a16="http://schemas.microsoft.com/office/drawing/2014/main" id="{DC5D363C-1C98-C858-F659-9E30AE804A29}"/>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29" name="文本框 28">
            <a:extLst>
              <a:ext uri="{FF2B5EF4-FFF2-40B4-BE49-F238E27FC236}">
                <a16:creationId xmlns:a16="http://schemas.microsoft.com/office/drawing/2014/main" id="{F7E8A003-A0B0-6AF2-991D-99D502A49F2A}"/>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0" name="文本框 29">
            <a:extLst>
              <a:ext uri="{FF2B5EF4-FFF2-40B4-BE49-F238E27FC236}">
                <a16:creationId xmlns:a16="http://schemas.microsoft.com/office/drawing/2014/main" id="{20157E94-3303-50EF-7DF1-203B2DA6342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1" name="文本框 30">
            <a:extLst>
              <a:ext uri="{FF2B5EF4-FFF2-40B4-BE49-F238E27FC236}">
                <a16:creationId xmlns:a16="http://schemas.microsoft.com/office/drawing/2014/main" id="{6C73978D-37B9-E259-749C-77E02291D9D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2" name="文本框 31">
            <a:extLst>
              <a:ext uri="{FF2B5EF4-FFF2-40B4-BE49-F238E27FC236}">
                <a16:creationId xmlns:a16="http://schemas.microsoft.com/office/drawing/2014/main" id="{DCAB0665-D73B-750F-ACB5-0A905C0EDD4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3" name="矩形: 圆角 32">
            <a:extLst>
              <a:ext uri="{FF2B5EF4-FFF2-40B4-BE49-F238E27FC236}">
                <a16:creationId xmlns:a16="http://schemas.microsoft.com/office/drawing/2014/main" id="{7856799F-449F-D15E-3522-C92C7405304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4" name="矩形 33">
            <a:extLst>
              <a:ext uri="{FF2B5EF4-FFF2-40B4-BE49-F238E27FC236}">
                <a16:creationId xmlns:a16="http://schemas.microsoft.com/office/drawing/2014/main" id="{89D41984-AFC8-483D-2CF9-40EE83602190}"/>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35" name="文本框 34">
            <a:extLst>
              <a:ext uri="{FF2B5EF4-FFF2-40B4-BE49-F238E27FC236}">
                <a16:creationId xmlns:a16="http://schemas.microsoft.com/office/drawing/2014/main" id="{D08673B2-3BD4-8BE0-5F1A-A9F95287B966}"/>
              </a:ext>
            </a:extLst>
          </p:cNvPr>
          <p:cNvSpPr txBox="1"/>
          <p:nvPr/>
        </p:nvSpPr>
        <p:spPr>
          <a:xfrm>
            <a:off x="2505926" y="6361152"/>
            <a:ext cx="1107997"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设计方案</a:t>
            </a:r>
          </a:p>
        </p:txBody>
      </p:sp>
      <p:sp>
        <p:nvSpPr>
          <p:cNvPr id="38" name="文本框 37">
            <a:extLst>
              <a:ext uri="{FF2B5EF4-FFF2-40B4-BE49-F238E27FC236}">
                <a16:creationId xmlns:a16="http://schemas.microsoft.com/office/drawing/2014/main" id="{7D55B909-B4CC-8203-C30D-2281DF43F635}"/>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39" name="矩形: 圆角 38">
            <a:extLst>
              <a:ext uri="{FF2B5EF4-FFF2-40B4-BE49-F238E27FC236}">
                <a16:creationId xmlns:a16="http://schemas.microsoft.com/office/drawing/2014/main" id="{EC6B6E05-3E6C-E09F-EFA8-44EC65E43C64}"/>
              </a:ext>
            </a:extLst>
          </p:cNvPr>
          <p:cNvSpPr/>
          <p:nvPr/>
        </p:nvSpPr>
        <p:spPr>
          <a:xfrm>
            <a:off x="2234916" y="6361152"/>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2" name="文本框 41">
            <a:extLst>
              <a:ext uri="{FF2B5EF4-FFF2-40B4-BE49-F238E27FC236}">
                <a16:creationId xmlns:a16="http://schemas.microsoft.com/office/drawing/2014/main" id="{00CCB163-3C25-8BCB-9D83-73F664003570}"/>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
        <p:nvSpPr>
          <p:cNvPr id="21" name="文本框 20">
            <a:extLst>
              <a:ext uri="{FF2B5EF4-FFF2-40B4-BE49-F238E27FC236}">
                <a16:creationId xmlns:a16="http://schemas.microsoft.com/office/drawing/2014/main" id="{A444D683-00AA-3732-1676-4EE4AB070EAF}"/>
              </a:ext>
            </a:extLst>
          </p:cNvPr>
          <p:cNvSpPr txBox="1"/>
          <p:nvPr/>
        </p:nvSpPr>
        <p:spPr>
          <a:xfrm>
            <a:off x="630145" y="1300554"/>
            <a:ext cx="11620870" cy="3894208"/>
          </a:xfrm>
          <a:prstGeom prst="rect">
            <a:avLst/>
          </a:prstGeom>
          <a:noFill/>
        </p:spPr>
        <p:txBody>
          <a:bodyPr wrap="square">
            <a:spAutoFit/>
          </a:bodyPr>
          <a:lstStyle/>
          <a:p>
            <a:pPr indent="304800" algn="just">
              <a:lnSpc>
                <a:spcPct val="150000"/>
              </a:lnSpc>
            </a:pPr>
            <a:r>
              <a:rPr lang="zh-CN" altLang="en-US" sz="2800" kern="100" dirty="0">
                <a:effectLst/>
                <a:latin typeface="微软雅黑" panose="020B0503020204020204" pitchFamily="34" charset="-122"/>
                <a:ea typeface="微软雅黑" panose="020B0503020204020204" pitchFamily="34" charset="-122"/>
              </a:rPr>
              <a:t>使用的数据集：</a:t>
            </a:r>
            <a:endParaRPr lang="en-US" altLang="zh-CN" sz="2800" kern="100" dirty="0">
              <a:effectLst/>
              <a:latin typeface="微软雅黑" panose="020B0503020204020204" pitchFamily="34" charset="-122"/>
              <a:ea typeface="微软雅黑" panose="020B0503020204020204" pitchFamily="34" charset="-122"/>
            </a:endParaRPr>
          </a:p>
          <a:p>
            <a:pPr indent="304800" algn="just">
              <a:lnSpc>
                <a:spcPct val="150000"/>
              </a:lnSpc>
            </a:pPr>
            <a:r>
              <a:rPr lang="en-US" altLang="zh-CN" sz="2800" kern="100" dirty="0">
                <a:latin typeface="微软雅黑" panose="020B0503020204020204" pitchFamily="34" charset="-122"/>
                <a:ea typeface="微软雅黑" panose="020B0503020204020204" pitchFamily="34" charset="-122"/>
              </a:rPr>
              <a:t>1.</a:t>
            </a:r>
            <a:r>
              <a:rPr lang="zh-CN" altLang="en-US" sz="2800" kern="100" dirty="0">
                <a:latin typeface="微软雅黑" panose="020B0503020204020204" pitchFamily="34" charset="-122"/>
                <a:ea typeface="微软雅黑" panose="020B0503020204020204" pitchFamily="34" charset="-122"/>
              </a:rPr>
              <a:t>航班信息</a:t>
            </a:r>
            <a:endParaRPr lang="en-US" altLang="zh-CN" sz="2800" kern="100" dirty="0">
              <a:latin typeface="微软雅黑" panose="020B0503020204020204" pitchFamily="34" charset="-122"/>
              <a:ea typeface="微软雅黑" panose="020B0503020204020204" pitchFamily="34" charset="-122"/>
            </a:endParaRPr>
          </a:p>
          <a:p>
            <a:pPr indent="304800" algn="just">
              <a:lnSpc>
                <a:spcPct val="150000"/>
              </a:lnSpc>
            </a:pPr>
            <a:r>
              <a:rPr lang="en-US" altLang="zh-CN" sz="2800" kern="100" dirty="0">
                <a:latin typeface="微软雅黑" panose="020B0503020204020204" pitchFamily="34" charset="-122"/>
                <a:ea typeface="微软雅黑" panose="020B0503020204020204" pitchFamily="34" charset="-122"/>
              </a:rPr>
              <a:t>2021</a:t>
            </a:r>
            <a:r>
              <a:rPr lang="zh-CN" altLang="en-US" sz="2800" kern="100" dirty="0">
                <a:latin typeface="微软雅黑" panose="020B0503020204020204" pitchFamily="34" charset="-122"/>
                <a:ea typeface="微软雅黑" panose="020B0503020204020204" pitchFamily="34" charset="-122"/>
              </a:rPr>
              <a:t>美国航班信息</a:t>
            </a:r>
            <a:endParaRPr lang="en-US" altLang="zh-CN" sz="2800" kern="100" dirty="0">
              <a:latin typeface="微软雅黑" panose="020B0503020204020204" pitchFamily="34" charset="-122"/>
              <a:ea typeface="微软雅黑" panose="020B0503020204020204" pitchFamily="34" charset="-122"/>
            </a:endParaRPr>
          </a:p>
          <a:p>
            <a:pPr indent="304800" algn="just">
              <a:lnSpc>
                <a:spcPct val="150000"/>
              </a:lnSpc>
            </a:pPr>
            <a:r>
              <a:rPr lang="en-US" altLang="zh-CN" sz="2800" kern="100" dirty="0">
                <a:latin typeface="微软雅黑" panose="020B0503020204020204" pitchFamily="34" charset="-122"/>
                <a:ea typeface="微软雅黑" panose="020B0503020204020204" pitchFamily="34" charset="-122"/>
              </a:rPr>
              <a:t>2.</a:t>
            </a:r>
            <a:r>
              <a:rPr lang="zh-CN" altLang="en-US" sz="2800" kern="100" dirty="0">
                <a:latin typeface="微软雅黑" panose="020B0503020204020204" pitchFamily="34" charset="-122"/>
                <a:ea typeface="微软雅黑" panose="020B0503020204020204" pitchFamily="34" charset="-122"/>
              </a:rPr>
              <a:t>天气信息</a:t>
            </a:r>
            <a:endParaRPr lang="en-US" altLang="zh-CN" sz="2800" kern="100" dirty="0">
              <a:latin typeface="微软雅黑" panose="020B0503020204020204" pitchFamily="34" charset="-122"/>
              <a:ea typeface="微软雅黑" panose="020B0503020204020204" pitchFamily="34" charset="-122"/>
            </a:endParaRPr>
          </a:p>
          <a:p>
            <a:pPr indent="304800" algn="just">
              <a:lnSpc>
                <a:spcPct val="150000"/>
              </a:lnSpc>
            </a:pPr>
            <a:r>
              <a:rPr lang="zh-CN" altLang="en-US" sz="2800" kern="100" dirty="0">
                <a:latin typeface="微软雅黑" panose="020B0503020204020204" pitchFamily="34" charset="-122"/>
                <a:ea typeface="微软雅黑" panose="020B0503020204020204" pitchFamily="34" charset="-122"/>
              </a:rPr>
              <a:t>使用爬虫程序对天气网站信息进行爬取</a:t>
            </a:r>
            <a:endParaRPr lang="en-US" altLang="zh-CN" sz="2800" kern="100" dirty="0">
              <a:latin typeface="微软雅黑" panose="020B0503020204020204" pitchFamily="34" charset="-122"/>
              <a:ea typeface="微软雅黑" panose="020B0503020204020204" pitchFamily="34" charset="-122"/>
            </a:endParaRPr>
          </a:p>
          <a:p>
            <a:pPr indent="304800" algn="just">
              <a:lnSpc>
                <a:spcPct val="150000"/>
              </a:lnSpc>
            </a:pPr>
            <a:r>
              <a:rPr lang="en-US" altLang="zh-CN" sz="2800" dirty="0">
                <a:latin typeface="微软雅黑" panose="020B0503020204020204" pitchFamily="34" charset="-122"/>
                <a:ea typeface="微软雅黑" panose="020B0503020204020204" pitchFamily="34" charset="-122"/>
              </a:rPr>
              <a:t>http://www.meteomanz.com/</a:t>
            </a:r>
            <a:endParaRPr lang="zh-CN" altLang="en-US" sz="28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4465717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文本框 39"/>
          <p:cNvSpPr txBox="1"/>
          <p:nvPr/>
        </p:nvSpPr>
        <p:spPr>
          <a:xfrm>
            <a:off x="428526" y="257082"/>
            <a:ext cx="2077400" cy="646331"/>
          </a:xfrm>
          <a:prstGeom prst="rect">
            <a:avLst/>
          </a:prstGeom>
          <a:noFill/>
        </p:spPr>
        <p:txBody>
          <a:bodyPr wrap="square" rtlCol="0">
            <a:spAutoFit/>
          </a:bodyPr>
          <a:lstStyle/>
          <a:p>
            <a:r>
              <a:rPr lang="zh-CN" altLang="en-US" sz="3600" dirty="0">
                <a:solidFill>
                  <a:srgbClr val="32416B"/>
                </a:solidFill>
                <a:latin typeface="思源黑体 CN Bold" panose="020B0800000000000000" pitchFamily="34" charset="-122"/>
                <a:ea typeface="思源黑体 CN Bold" panose="020B0800000000000000" pitchFamily="34" charset="-122"/>
              </a:rPr>
              <a:t>基本思路</a:t>
            </a:r>
          </a:p>
        </p:txBody>
      </p:sp>
      <p:sp>
        <p:nvSpPr>
          <p:cNvPr id="26" name="矩形 25">
            <a:extLst>
              <a:ext uri="{FF2B5EF4-FFF2-40B4-BE49-F238E27FC236}">
                <a16:creationId xmlns:a16="http://schemas.microsoft.com/office/drawing/2014/main" id="{55453B9B-4861-C2F0-F561-06354ACCE581}"/>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7" name="矩形 26">
            <a:extLst>
              <a:ext uri="{FF2B5EF4-FFF2-40B4-BE49-F238E27FC236}">
                <a16:creationId xmlns:a16="http://schemas.microsoft.com/office/drawing/2014/main" id="{B88E58C6-B725-6937-2789-9BE2D35D041B}"/>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8" name="文本框 27">
            <a:extLst>
              <a:ext uri="{FF2B5EF4-FFF2-40B4-BE49-F238E27FC236}">
                <a16:creationId xmlns:a16="http://schemas.microsoft.com/office/drawing/2014/main" id="{DC5D363C-1C98-C858-F659-9E30AE804A29}"/>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29" name="文本框 28">
            <a:extLst>
              <a:ext uri="{FF2B5EF4-FFF2-40B4-BE49-F238E27FC236}">
                <a16:creationId xmlns:a16="http://schemas.microsoft.com/office/drawing/2014/main" id="{F7E8A003-A0B0-6AF2-991D-99D502A49F2A}"/>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30" name="文本框 29">
            <a:extLst>
              <a:ext uri="{FF2B5EF4-FFF2-40B4-BE49-F238E27FC236}">
                <a16:creationId xmlns:a16="http://schemas.microsoft.com/office/drawing/2014/main" id="{20157E94-3303-50EF-7DF1-203B2DA63422}"/>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31" name="文本框 30">
            <a:extLst>
              <a:ext uri="{FF2B5EF4-FFF2-40B4-BE49-F238E27FC236}">
                <a16:creationId xmlns:a16="http://schemas.microsoft.com/office/drawing/2014/main" id="{6C73978D-37B9-E259-749C-77E02291D9D8}"/>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32" name="文本框 31">
            <a:extLst>
              <a:ext uri="{FF2B5EF4-FFF2-40B4-BE49-F238E27FC236}">
                <a16:creationId xmlns:a16="http://schemas.microsoft.com/office/drawing/2014/main" id="{DCAB0665-D73B-750F-ACB5-0A905C0EDD4F}"/>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33" name="矩形: 圆角 32">
            <a:extLst>
              <a:ext uri="{FF2B5EF4-FFF2-40B4-BE49-F238E27FC236}">
                <a16:creationId xmlns:a16="http://schemas.microsoft.com/office/drawing/2014/main" id="{7856799F-449F-D15E-3522-C92C74053049}"/>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4" name="矩形 33">
            <a:extLst>
              <a:ext uri="{FF2B5EF4-FFF2-40B4-BE49-F238E27FC236}">
                <a16:creationId xmlns:a16="http://schemas.microsoft.com/office/drawing/2014/main" id="{89D41984-AFC8-483D-2CF9-40EE83602190}"/>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35" name="文本框 34">
            <a:extLst>
              <a:ext uri="{FF2B5EF4-FFF2-40B4-BE49-F238E27FC236}">
                <a16:creationId xmlns:a16="http://schemas.microsoft.com/office/drawing/2014/main" id="{D08673B2-3BD4-8BE0-5F1A-A9F95287B966}"/>
              </a:ext>
            </a:extLst>
          </p:cNvPr>
          <p:cNvSpPr txBox="1"/>
          <p:nvPr/>
        </p:nvSpPr>
        <p:spPr>
          <a:xfrm>
            <a:off x="2505926" y="6361152"/>
            <a:ext cx="1107997"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设计方案</a:t>
            </a:r>
          </a:p>
        </p:txBody>
      </p:sp>
      <p:sp>
        <p:nvSpPr>
          <p:cNvPr id="38" name="文本框 37">
            <a:extLst>
              <a:ext uri="{FF2B5EF4-FFF2-40B4-BE49-F238E27FC236}">
                <a16:creationId xmlns:a16="http://schemas.microsoft.com/office/drawing/2014/main" id="{7D55B909-B4CC-8203-C30D-2281DF43F635}"/>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39" name="矩形: 圆角 38">
            <a:extLst>
              <a:ext uri="{FF2B5EF4-FFF2-40B4-BE49-F238E27FC236}">
                <a16:creationId xmlns:a16="http://schemas.microsoft.com/office/drawing/2014/main" id="{EC6B6E05-3E6C-E09F-EFA8-44EC65E43C64}"/>
              </a:ext>
            </a:extLst>
          </p:cNvPr>
          <p:cNvSpPr/>
          <p:nvPr/>
        </p:nvSpPr>
        <p:spPr>
          <a:xfrm>
            <a:off x="2234916" y="6361152"/>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42" name="文本框 41">
            <a:extLst>
              <a:ext uri="{FF2B5EF4-FFF2-40B4-BE49-F238E27FC236}">
                <a16:creationId xmlns:a16="http://schemas.microsoft.com/office/drawing/2014/main" id="{00CCB163-3C25-8BCB-9D83-73F664003570}"/>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项目组内分工</a:t>
            </a:r>
          </a:p>
        </p:txBody>
      </p:sp>
      <p:sp>
        <p:nvSpPr>
          <p:cNvPr id="21" name="文本框 20">
            <a:extLst>
              <a:ext uri="{FF2B5EF4-FFF2-40B4-BE49-F238E27FC236}">
                <a16:creationId xmlns:a16="http://schemas.microsoft.com/office/drawing/2014/main" id="{A444D683-00AA-3732-1676-4EE4AB070EAF}"/>
              </a:ext>
            </a:extLst>
          </p:cNvPr>
          <p:cNvSpPr txBox="1"/>
          <p:nvPr/>
        </p:nvSpPr>
        <p:spPr>
          <a:xfrm>
            <a:off x="204241" y="1381834"/>
            <a:ext cx="11620870" cy="3247877"/>
          </a:xfrm>
          <a:prstGeom prst="rect">
            <a:avLst/>
          </a:prstGeom>
          <a:noFill/>
        </p:spPr>
        <p:txBody>
          <a:bodyPr wrap="square">
            <a:spAutoFit/>
          </a:bodyPr>
          <a:lstStyle/>
          <a:p>
            <a:pPr indent="304800" algn="just">
              <a:lnSpc>
                <a:spcPct val="150000"/>
              </a:lnSpc>
            </a:pPr>
            <a:r>
              <a:rPr lang="en-US" altLang="zh-CN" sz="2800" kern="100" dirty="0">
                <a:effectLst/>
                <a:latin typeface="微软雅黑" panose="020B0503020204020204" pitchFamily="34" charset="-122"/>
                <a:ea typeface="微软雅黑" panose="020B0503020204020204" pitchFamily="34" charset="-122"/>
              </a:rPr>
              <a:t>1.</a:t>
            </a:r>
            <a:r>
              <a:rPr lang="zh-CN" altLang="en-US" sz="2800" kern="100" dirty="0">
                <a:effectLst/>
                <a:latin typeface="微软雅黑" panose="020B0503020204020204" pitchFamily="34" charset="-122"/>
                <a:ea typeface="微软雅黑" panose="020B0503020204020204" pitchFamily="34" charset="-122"/>
              </a:rPr>
              <a:t>通过往年的航班</a:t>
            </a:r>
            <a:r>
              <a:rPr lang="zh-CN" altLang="en-US" sz="2800" kern="100" dirty="0">
                <a:latin typeface="微软雅黑" panose="020B0503020204020204" pitchFamily="34" charset="-122"/>
                <a:ea typeface="微软雅黑" panose="020B0503020204020204" pitchFamily="34" charset="-122"/>
              </a:rPr>
              <a:t>信息和天气信息进行航班信息预测模型构建</a:t>
            </a:r>
            <a:endParaRPr lang="en-US" altLang="zh-CN" sz="2800" kern="100" dirty="0">
              <a:latin typeface="微软雅黑" panose="020B0503020204020204" pitchFamily="34" charset="-122"/>
              <a:ea typeface="微软雅黑" panose="020B0503020204020204" pitchFamily="34" charset="-122"/>
            </a:endParaRPr>
          </a:p>
          <a:p>
            <a:pPr indent="304800" algn="just">
              <a:lnSpc>
                <a:spcPct val="150000"/>
              </a:lnSpc>
            </a:pPr>
            <a:r>
              <a:rPr lang="en-US" altLang="zh-CN" sz="2800" kern="100" dirty="0">
                <a:latin typeface="微软雅黑" panose="020B0503020204020204" pitchFamily="34" charset="-122"/>
                <a:ea typeface="微软雅黑" panose="020B0503020204020204" pitchFamily="34" charset="-122"/>
              </a:rPr>
              <a:t>2.</a:t>
            </a:r>
            <a:r>
              <a:rPr lang="zh-CN" altLang="en-US" sz="2800" kern="100" dirty="0">
                <a:latin typeface="微软雅黑" panose="020B0503020204020204" pitchFamily="34" charset="-122"/>
                <a:ea typeface="微软雅黑" panose="020B0503020204020204" pitchFamily="34" charset="-122"/>
              </a:rPr>
              <a:t>在用户使用的时候我们假定输入</a:t>
            </a:r>
            <a:endParaRPr lang="en-US" altLang="zh-CN" sz="2800" kern="100" dirty="0">
              <a:latin typeface="微软雅黑" panose="020B0503020204020204" pitchFamily="34" charset="-122"/>
              <a:ea typeface="微软雅黑" panose="020B0503020204020204" pitchFamily="34" charset="-122"/>
            </a:endParaRPr>
          </a:p>
          <a:p>
            <a:pPr indent="304800" algn="just">
              <a:lnSpc>
                <a:spcPct val="150000"/>
              </a:lnSpc>
            </a:pPr>
            <a:r>
              <a:rPr lang="zh-CN" altLang="en-US" sz="2800" kern="100" dirty="0">
                <a:latin typeface="微软雅黑" panose="020B0503020204020204" pitchFamily="34" charset="-122"/>
                <a:ea typeface="微软雅黑" panose="020B0503020204020204" pitchFamily="34" charset="-122"/>
              </a:rPr>
              <a:t>起始点和终点站、待期望预测的航班的出发时间</a:t>
            </a:r>
            <a:endParaRPr lang="en-US" altLang="zh-CN" sz="2800" kern="100" dirty="0">
              <a:latin typeface="微软雅黑" panose="020B0503020204020204" pitchFamily="34" charset="-122"/>
              <a:ea typeface="微软雅黑" panose="020B0503020204020204" pitchFamily="34" charset="-122"/>
            </a:endParaRPr>
          </a:p>
          <a:p>
            <a:pPr indent="304800" algn="just">
              <a:lnSpc>
                <a:spcPct val="150000"/>
              </a:lnSpc>
            </a:pPr>
            <a:r>
              <a:rPr lang="en-US" altLang="zh-CN" sz="2800" kern="100" dirty="0">
                <a:latin typeface="微软雅黑" panose="020B0503020204020204" pitchFamily="34" charset="-122"/>
                <a:ea typeface="微软雅黑" panose="020B0503020204020204" pitchFamily="34" charset="-122"/>
              </a:rPr>
              <a:t>3.</a:t>
            </a:r>
            <a:r>
              <a:rPr lang="zh-CN" altLang="en-US" sz="2800" kern="100" dirty="0">
                <a:latin typeface="微软雅黑" panose="020B0503020204020204" pitchFamily="34" charset="-122"/>
                <a:ea typeface="微软雅黑" panose="020B0503020204020204" pitchFamily="34" charset="-122"/>
              </a:rPr>
              <a:t>读取输入参数、进行预测，给出航班信息预测，同时附加天气预测查   </a:t>
            </a:r>
            <a:endParaRPr lang="en-US" altLang="zh-CN" sz="2800" kern="100" dirty="0">
              <a:latin typeface="微软雅黑" panose="020B0503020204020204" pitchFamily="34" charset="-122"/>
              <a:ea typeface="微软雅黑" panose="020B0503020204020204" pitchFamily="34" charset="-122"/>
            </a:endParaRPr>
          </a:p>
          <a:p>
            <a:pPr indent="304800" algn="just">
              <a:lnSpc>
                <a:spcPct val="150000"/>
              </a:lnSpc>
            </a:pPr>
            <a:r>
              <a:rPr lang="zh-CN" altLang="en-US" sz="2800" kern="100" dirty="0">
                <a:latin typeface="微软雅黑" panose="020B0503020204020204" pitchFamily="34" charset="-122"/>
                <a:ea typeface="微软雅黑" panose="020B0503020204020204" pitchFamily="34" charset="-122"/>
              </a:rPr>
              <a:t> 看 ，最后综合给出航班选择建议</a:t>
            </a:r>
            <a:endParaRPr lang="en-US" altLang="zh-CN" sz="2800" kern="1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480362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55558" y="342414"/>
            <a:ext cx="5724644" cy="1200329"/>
          </a:xfrm>
          <a:prstGeom prst="rect">
            <a:avLst/>
          </a:prstGeom>
          <a:noFill/>
        </p:spPr>
        <p:txBody>
          <a:bodyPr wrap="none" rtlCol="0">
            <a:spAutoFit/>
          </a:bodyPr>
          <a:lstStyle/>
          <a:p>
            <a:r>
              <a:rPr lang="zh-CN" altLang="en-US" sz="7200" dirty="0">
                <a:solidFill>
                  <a:srgbClr val="32416B"/>
                </a:solidFill>
                <a:latin typeface="思源黑体 CN Bold" panose="020B0800000000000000" pitchFamily="34" charset="-122"/>
                <a:ea typeface="思源黑体 CN Bold" panose="020B0800000000000000" pitchFamily="34" charset="-122"/>
              </a:rPr>
              <a:t>项目组内分工</a:t>
            </a:r>
          </a:p>
        </p:txBody>
      </p:sp>
      <p:sp>
        <p:nvSpPr>
          <p:cNvPr id="11" name="矩形 10">
            <a:extLst>
              <a:ext uri="{FF2B5EF4-FFF2-40B4-BE49-F238E27FC236}">
                <a16:creationId xmlns:a16="http://schemas.microsoft.com/office/drawing/2014/main" id="{117DAAB2-0A61-2A6A-C13C-49DD981B2BEA}"/>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2" name="矩形 11">
            <a:extLst>
              <a:ext uri="{FF2B5EF4-FFF2-40B4-BE49-F238E27FC236}">
                <a16:creationId xmlns:a16="http://schemas.microsoft.com/office/drawing/2014/main" id="{78F79CFF-BE8C-001A-DA8C-29A7FC9BE4FE}"/>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3" name="文本框 12">
            <a:extLst>
              <a:ext uri="{FF2B5EF4-FFF2-40B4-BE49-F238E27FC236}">
                <a16:creationId xmlns:a16="http://schemas.microsoft.com/office/drawing/2014/main" id="{AD93FA8B-B555-E9F4-9738-6601928A6AA7}"/>
              </a:ext>
            </a:extLst>
          </p:cNvPr>
          <p:cNvSpPr txBox="1"/>
          <p:nvPr/>
        </p:nvSpPr>
        <p:spPr>
          <a:xfrm>
            <a:off x="326950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国内外研究情况</a:t>
            </a:r>
          </a:p>
        </p:txBody>
      </p:sp>
      <p:sp>
        <p:nvSpPr>
          <p:cNvPr id="14" name="文本框 13">
            <a:extLst>
              <a:ext uri="{FF2B5EF4-FFF2-40B4-BE49-F238E27FC236}">
                <a16:creationId xmlns:a16="http://schemas.microsoft.com/office/drawing/2014/main" id="{375DF8E2-9510-F24B-420F-AE7A20DECF5B}"/>
              </a:ext>
            </a:extLst>
          </p:cNvPr>
          <p:cNvSpPr txBox="1"/>
          <p:nvPr/>
        </p:nvSpPr>
        <p:spPr>
          <a:xfrm>
            <a:off x="5549593" y="6362184"/>
            <a:ext cx="1554480" cy="368300"/>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论文研究方案</a:t>
            </a:r>
          </a:p>
        </p:txBody>
      </p:sp>
      <p:sp>
        <p:nvSpPr>
          <p:cNvPr id="15" name="文本框 14">
            <a:extLst>
              <a:ext uri="{FF2B5EF4-FFF2-40B4-BE49-F238E27FC236}">
                <a16:creationId xmlns:a16="http://schemas.microsoft.com/office/drawing/2014/main" id="{A41E49D6-5389-AE4C-A698-16DED6CDDE3A}"/>
              </a:ext>
            </a:extLst>
          </p:cNvPr>
          <p:cNvSpPr txBox="1"/>
          <p:nvPr/>
        </p:nvSpPr>
        <p:spPr>
          <a:xfrm>
            <a:off x="7583667"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预期研究成果</a:t>
            </a:r>
          </a:p>
        </p:txBody>
      </p:sp>
      <p:sp>
        <p:nvSpPr>
          <p:cNvPr id="16" name="文本框 15">
            <a:extLst>
              <a:ext uri="{FF2B5EF4-FFF2-40B4-BE49-F238E27FC236}">
                <a16:creationId xmlns:a16="http://schemas.microsoft.com/office/drawing/2014/main" id="{115EC3FD-138D-8245-2341-A2853051E12A}"/>
              </a:ext>
            </a:extLst>
          </p:cNvPr>
          <p:cNvSpPr txBox="1"/>
          <p:nvPr/>
        </p:nvSpPr>
        <p:spPr>
          <a:xfrm>
            <a:off x="9625331" y="6362184"/>
            <a:ext cx="1569660" cy="369332"/>
          </a:xfrm>
          <a:prstGeom prst="rect">
            <a:avLst/>
          </a:prstGeom>
          <a:noFill/>
        </p:spPr>
        <p:txBody>
          <a:bodyPr wrap="none" rtlCol="0">
            <a:spAutoFit/>
          </a:bodyPr>
          <a:lstStyle/>
          <a:p>
            <a:pPr algn="ctr"/>
            <a:r>
              <a:rPr lang="zh-CN" altLang="en-US">
                <a:solidFill>
                  <a:schemeClr val="bg1">
                    <a:lumMod val="65000"/>
                  </a:schemeClr>
                </a:solidFill>
                <a:latin typeface="思源黑体 CN Bold" panose="020B0800000000000000" pitchFamily="34" charset="-122"/>
                <a:ea typeface="思源黑体 CN Bold" panose="020B0800000000000000" pitchFamily="34" charset="-122"/>
              </a:rPr>
              <a:t>研究进度安排</a:t>
            </a:r>
          </a:p>
        </p:txBody>
      </p:sp>
      <p:sp>
        <p:nvSpPr>
          <p:cNvPr id="17" name="文本框 16">
            <a:extLst>
              <a:ext uri="{FF2B5EF4-FFF2-40B4-BE49-F238E27FC236}">
                <a16:creationId xmlns:a16="http://schemas.microsoft.com/office/drawing/2014/main" id="{2A9BE89E-A737-08DA-D9C8-0D31DB86B389}"/>
              </a:ext>
            </a:extLst>
          </p:cNvPr>
          <p:cNvSpPr txBox="1"/>
          <p:nvPr/>
        </p:nvSpPr>
        <p:spPr>
          <a:xfrm>
            <a:off x="995796" y="6362184"/>
            <a:ext cx="1800493"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选题背景和意义</a:t>
            </a:r>
          </a:p>
        </p:txBody>
      </p:sp>
      <p:sp>
        <p:nvSpPr>
          <p:cNvPr id="18" name="矩形: 圆角 17">
            <a:extLst>
              <a:ext uri="{FF2B5EF4-FFF2-40B4-BE49-F238E27FC236}">
                <a16:creationId xmlns:a16="http://schemas.microsoft.com/office/drawing/2014/main" id="{6345D829-0BE2-FD6B-1E7A-4F493844CA01}"/>
              </a:ext>
            </a:extLst>
          </p:cNvPr>
          <p:cNvSpPr/>
          <p:nvPr/>
        </p:nvSpPr>
        <p:spPr>
          <a:xfrm>
            <a:off x="542658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19" name="矩形 18">
            <a:extLst>
              <a:ext uri="{FF2B5EF4-FFF2-40B4-BE49-F238E27FC236}">
                <a16:creationId xmlns:a16="http://schemas.microsoft.com/office/drawing/2014/main" id="{A1F3682E-C75A-6C17-0F80-66D6D969FD93}"/>
              </a:ext>
            </a:extLst>
          </p:cNvPr>
          <p:cNvSpPr/>
          <p:nvPr/>
        </p:nvSpPr>
        <p:spPr>
          <a:xfrm>
            <a:off x="0" y="6235700"/>
            <a:ext cx="12192000" cy="622300"/>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20" name="文本框 19">
            <a:extLst>
              <a:ext uri="{FF2B5EF4-FFF2-40B4-BE49-F238E27FC236}">
                <a16:creationId xmlns:a16="http://schemas.microsoft.com/office/drawing/2014/main" id="{8101D1D8-573E-3FE9-EC43-EDC3686F0EEF}"/>
              </a:ext>
            </a:extLst>
          </p:cNvPr>
          <p:cNvSpPr txBox="1"/>
          <p:nvPr/>
        </p:nvSpPr>
        <p:spPr>
          <a:xfrm>
            <a:off x="3024347" y="6361152"/>
            <a:ext cx="1107997"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设计方案</a:t>
            </a:r>
          </a:p>
        </p:txBody>
      </p:sp>
      <p:sp>
        <p:nvSpPr>
          <p:cNvPr id="23" name="文本框 22">
            <a:extLst>
              <a:ext uri="{FF2B5EF4-FFF2-40B4-BE49-F238E27FC236}">
                <a16:creationId xmlns:a16="http://schemas.microsoft.com/office/drawing/2014/main" id="{EC896AB0-E427-F3A3-9D29-FB6B8352715B}"/>
              </a:ext>
            </a:extLst>
          </p:cNvPr>
          <p:cNvSpPr txBox="1"/>
          <p:nvPr/>
        </p:nvSpPr>
        <p:spPr>
          <a:xfrm>
            <a:off x="940303" y="6362184"/>
            <a:ext cx="1107996" cy="369332"/>
          </a:xfrm>
          <a:prstGeom prst="rect">
            <a:avLst/>
          </a:prstGeom>
          <a:noFill/>
        </p:spPr>
        <p:txBody>
          <a:bodyPr wrap="none" rtlCol="0">
            <a:spAutoFit/>
          </a:bodyPr>
          <a:lstStyle/>
          <a:p>
            <a:pPr algn="ctr"/>
            <a:r>
              <a:rPr lang="zh-CN" altLang="en-US" dirty="0">
                <a:solidFill>
                  <a:schemeClr val="bg1">
                    <a:lumMod val="65000"/>
                  </a:schemeClr>
                </a:solidFill>
                <a:latin typeface="思源黑体 CN Bold" panose="020B0800000000000000" pitchFamily="34" charset="-122"/>
                <a:ea typeface="思源黑体 CN Bold" panose="020B0800000000000000" pitchFamily="34" charset="-122"/>
              </a:rPr>
              <a:t>研究内容</a:t>
            </a:r>
          </a:p>
        </p:txBody>
      </p:sp>
      <p:sp>
        <p:nvSpPr>
          <p:cNvPr id="24" name="矩形: 圆角 23">
            <a:extLst>
              <a:ext uri="{FF2B5EF4-FFF2-40B4-BE49-F238E27FC236}">
                <a16:creationId xmlns:a16="http://schemas.microsoft.com/office/drawing/2014/main" id="{0B05C762-DC72-AC1A-FEE6-AE8F5E7F0D6E}"/>
              </a:ext>
            </a:extLst>
          </p:cNvPr>
          <p:cNvSpPr/>
          <p:nvPr/>
        </p:nvSpPr>
        <p:spPr>
          <a:xfrm>
            <a:off x="10117617" y="6362184"/>
            <a:ext cx="1800492" cy="369332"/>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Regular" panose="020B0500000000000000" pitchFamily="34" charset="-122"/>
            </a:endParaRPr>
          </a:p>
        </p:txBody>
      </p:sp>
      <p:sp>
        <p:nvSpPr>
          <p:cNvPr id="26" name="文本框 25">
            <a:extLst>
              <a:ext uri="{FF2B5EF4-FFF2-40B4-BE49-F238E27FC236}">
                <a16:creationId xmlns:a16="http://schemas.microsoft.com/office/drawing/2014/main" id="{17716941-BFE0-2806-828B-3357013B5B2F}"/>
              </a:ext>
            </a:extLst>
          </p:cNvPr>
          <p:cNvSpPr txBox="1"/>
          <p:nvPr/>
        </p:nvSpPr>
        <p:spPr>
          <a:xfrm>
            <a:off x="10255450" y="6361152"/>
            <a:ext cx="1569661" cy="369332"/>
          </a:xfrm>
          <a:prstGeom prst="rect">
            <a:avLst/>
          </a:prstGeom>
          <a:noFill/>
        </p:spPr>
        <p:txBody>
          <a:bodyPr wrap="none" rtlCol="0">
            <a:spAutoFit/>
          </a:bodyPr>
          <a:lstStyle/>
          <a:p>
            <a:pPr algn="ctr"/>
            <a:r>
              <a:rPr lang="zh-CN" altLang="en-US" dirty="0">
                <a:solidFill>
                  <a:schemeClr val="bg1"/>
                </a:solidFill>
                <a:latin typeface="思源黑体 CN Bold" panose="020B0800000000000000" pitchFamily="34" charset="-122"/>
                <a:ea typeface="思源黑体 CN Bold" panose="020B0800000000000000" pitchFamily="34" charset="-122"/>
              </a:rPr>
              <a:t>项目组内分工</a:t>
            </a:r>
          </a:p>
        </p:txBody>
      </p:sp>
      <p:sp>
        <p:nvSpPr>
          <p:cNvPr id="27" name="文本框 26">
            <a:extLst>
              <a:ext uri="{FF2B5EF4-FFF2-40B4-BE49-F238E27FC236}">
                <a16:creationId xmlns:a16="http://schemas.microsoft.com/office/drawing/2014/main" id="{7F61FFE3-3144-43A1-982F-ACA5AE5E433D}"/>
              </a:ext>
            </a:extLst>
          </p:cNvPr>
          <p:cNvSpPr txBox="1"/>
          <p:nvPr/>
        </p:nvSpPr>
        <p:spPr>
          <a:xfrm>
            <a:off x="655558" y="1788954"/>
            <a:ext cx="8484833" cy="3170099"/>
          </a:xfrm>
          <a:prstGeom prst="rect">
            <a:avLst/>
          </a:prstGeom>
          <a:noFill/>
        </p:spPr>
        <p:txBody>
          <a:bodyPr wrap="square">
            <a:spAutoFit/>
          </a:bodyPr>
          <a:lstStyle/>
          <a:p>
            <a:pPr algn="just"/>
            <a:r>
              <a:rPr lang="zh-CN" altLang="zh-CN" sz="40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组内分工：</a:t>
            </a:r>
            <a:endParaRPr lang="en-US" altLang="zh-CN" sz="4000" kern="100" dirty="0">
              <a:latin typeface="微软雅黑" panose="020B0503020204020204" pitchFamily="34" charset="-122"/>
              <a:ea typeface="微软雅黑" panose="020B0503020204020204" pitchFamily="34" charset="-122"/>
              <a:cs typeface="Times New Roman" panose="02020603050405020304" pitchFamily="18" charset="0"/>
            </a:endParaRPr>
          </a:p>
          <a:p>
            <a:pPr algn="just"/>
            <a:r>
              <a:rPr lang="zh-CN" altLang="en-US"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项目经理</a:t>
            </a:r>
            <a:r>
              <a:rPr lang="en-US" altLang="zh-CN"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解世超</a:t>
            </a:r>
            <a:endParaRPr lang="en-US" altLang="zh-CN"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p>
            <a:pPr algn="just"/>
            <a:r>
              <a:rPr lang="zh-CN" altLang="en-US"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服务端工程师</a:t>
            </a:r>
            <a:r>
              <a:rPr lang="en-US" altLang="zh-CN"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何毅、贺思超</a:t>
            </a:r>
            <a:endParaRPr lang="en-US" altLang="zh-CN"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p>
            <a:pPr algn="just"/>
            <a:r>
              <a:rPr lang="zh-CN" altLang="en-US"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客户端工程师</a:t>
            </a:r>
            <a:r>
              <a:rPr lang="en-US" altLang="zh-CN"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陈泽锋、蒋涵</a:t>
            </a:r>
            <a:endParaRPr lang="en-US" altLang="zh-CN"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p>
            <a:pPr algn="just"/>
            <a:r>
              <a:rPr lang="zh-CN" altLang="en-US"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数据处理工程师</a:t>
            </a:r>
            <a:r>
              <a:rPr lang="en-US" altLang="zh-CN"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江顺</a:t>
            </a:r>
            <a:endParaRPr lang="en-US" altLang="zh-CN" sz="4000" kern="1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16021681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5655459"/>
          </a:xfrm>
          <a:prstGeom prst="rect">
            <a:avLst/>
          </a:prstGeom>
          <a:solidFill>
            <a:srgbClr val="3241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Regular" panose="020B0500000000000000" pitchFamily="34" charset="-122"/>
            </a:endParaRPr>
          </a:p>
        </p:txBody>
      </p:sp>
      <p:sp>
        <p:nvSpPr>
          <p:cNvPr id="3" name="文本框 2"/>
          <p:cNvSpPr txBox="1"/>
          <p:nvPr/>
        </p:nvSpPr>
        <p:spPr>
          <a:xfrm>
            <a:off x="414442" y="5795064"/>
            <a:ext cx="2954655" cy="923330"/>
          </a:xfrm>
          <a:prstGeom prst="rect">
            <a:avLst/>
          </a:prstGeom>
          <a:noFill/>
        </p:spPr>
        <p:txBody>
          <a:bodyPr wrap="none" rtlCol="0">
            <a:spAutoFit/>
          </a:bodyPr>
          <a:lstStyle/>
          <a:p>
            <a:r>
              <a:rPr lang="zh-CN" altLang="en-US" sz="5400" dirty="0">
                <a:ln>
                  <a:solidFill>
                    <a:srgbClr val="32416B"/>
                  </a:solidFill>
                </a:ln>
                <a:noFill/>
                <a:latin typeface="思源黑体 CN Bold" panose="020B0800000000000000" pitchFamily="34" charset="-122"/>
                <a:ea typeface="思源黑体 CN Bold" panose="020B0800000000000000" pitchFamily="34" charset="-122"/>
              </a:rPr>
              <a:t>开题说明</a:t>
            </a:r>
          </a:p>
        </p:txBody>
      </p:sp>
      <p:pic>
        <p:nvPicPr>
          <p:cNvPr id="16" name="Picture 2"/>
          <p:cNvPicPr>
            <a:picLocks noChangeAspect="1" noChangeArrowheads="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flipV="1">
            <a:off x="5244518" y="139062"/>
            <a:ext cx="6947482" cy="4787903"/>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p:cNvSpPr txBox="1"/>
          <p:nvPr/>
        </p:nvSpPr>
        <p:spPr>
          <a:xfrm>
            <a:off x="1973885" y="1748183"/>
            <a:ext cx="5635744" cy="1569660"/>
          </a:xfrm>
          <a:prstGeom prst="rect">
            <a:avLst/>
          </a:prstGeom>
          <a:noFill/>
        </p:spPr>
        <p:txBody>
          <a:bodyPr wrap="square" rtlCol="0">
            <a:spAutoFit/>
          </a:bodyPr>
          <a:lstStyle/>
          <a:p>
            <a:r>
              <a:rPr lang="zh-CN" altLang="en-US" sz="9600" dirty="0">
                <a:solidFill>
                  <a:schemeClr val="bg1"/>
                </a:solidFill>
                <a:latin typeface="思源黑体 CN Regular" panose="020B0500000000000000" pitchFamily="34" charset="-122"/>
                <a:ea typeface="思源黑体 CN Bold" panose="020B0800000000000000" pitchFamily="34" charset="-122"/>
              </a:rPr>
              <a:t>感谢观看</a:t>
            </a:r>
          </a:p>
        </p:txBody>
      </p:sp>
      <p:cxnSp>
        <p:nvCxnSpPr>
          <p:cNvPr id="22" name="直接连接符 21"/>
          <p:cNvCxnSpPr/>
          <p:nvPr/>
        </p:nvCxnSpPr>
        <p:spPr>
          <a:xfrm>
            <a:off x="2228838" y="3253485"/>
            <a:ext cx="3584575" cy="0"/>
          </a:xfrm>
          <a:prstGeom prst="line">
            <a:avLst/>
          </a:prstGeom>
          <a:ln w="19050">
            <a:solidFill>
              <a:srgbClr val="CBBD9F"/>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COMMONDATA" val="eyJjb3VudCI6MywiaGRpZCI6ImQ1NzQ2YmQ4NDFiNDFhMTJmZjdjMDI2MDA1Nzc1OTY4IiwidXNlckNvdW50Ijoz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模板常用">
      <a:majorFont>
        <a:latin typeface="Arial Black"/>
        <a:ea typeface="思源黑体 Bold"/>
        <a:cs typeface=""/>
      </a:majorFont>
      <a:minorFont>
        <a:latin typeface="Arial"/>
        <a:ea typeface="思源黑体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2416B"/>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346</TotalTime>
  <Words>747</Words>
  <Application>Microsoft Office PowerPoint</Application>
  <PresentationFormat>宽屏</PresentationFormat>
  <Paragraphs>72</Paragraphs>
  <Slides>6</Slides>
  <Notes>5</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6</vt:i4>
      </vt:variant>
    </vt:vector>
  </HeadingPairs>
  <TitlesOfParts>
    <vt:vector size="12" baseType="lpstr">
      <vt:lpstr>思源黑体 CN Bold</vt:lpstr>
      <vt:lpstr>微软雅黑</vt:lpstr>
      <vt:lpstr>思源黑体 CN Regular</vt:lpstr>
      <vt:lpstr>Arial</vt:lpstr>
      <vt:lpstr>Consolas</vt:lpstr>
      <vt:lpstr>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贺思超</dc:creator>
  <cp:lastModifiedBy>李 嘉图</cp:lastModifiedBy>
  <cp:revision>119</cp:revision>
  <dcterms:created xsi:type="dcterms:W3CDTF">2022-03-28T11:29:00Z</dcterms:created>
  <dcterms:modified xsi:type="dcterms:W3CDTF">2022-07-04T07:55:14Z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2052-11.1.0.11579</vt:lpwstr>
  </property>
  <property fmtid="{D5CDD505-2E9C-101B-9397-08002B2CF9AE}" pid="3" name="KSOTemplateUUID">
    <vt:lpwstr>v1.0_mb_tmEDieqgjlNeP3BcILdEsg==</vt:lpwstr>
  </property>
  <property fmtid="{D5CDD505-2E9C-101B-9397-08002B2CF9AE}" pid="4" name="ICV">
    <vt:lpwstr>269A30293A8049AEA573DCACA0A3671D</vt:lpwstr>
  </property>
</Properties>
</file>

<file path=docProps/thumbnail.jpeg>
</file>